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Old Standard TT"/>
      <p:regular r:id="rId50"/>
      <p:bold r:id="rId51"/>
      <p: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bold.fntdata"/><Relationship Id="rId50" Type="http://schemas.openxmlformats.org/officeDocument/2006/relationships/font" Target="fonts/OldStandardTT-regular.fntdata"/><Relationship Id="rId52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7b35c4ac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7b35c4ac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7b35c4ac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7b35c4ac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b35c4ac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b35c4ac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7b35c4ac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7b35c4ac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7b35c4ac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7b35c4ac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ea8f254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ea8f254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d1c6c69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d1c6c69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d1c6c69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d1c6c69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309d73a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309d73a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309d73aa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309d73aa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6800ca8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6800ca8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309d73aa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309d73aa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309d73aa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309d73aa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d1c6c692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d1c6c692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d12fb96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d12fb9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d12fb96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d12fb96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d12fb96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d12fb96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d12fb96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d12fb96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d12fb968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d12fb968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d12fb968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d12fb968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d1c6c69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d1c6c69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7b35c4ac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7b35c4ac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1c6c692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1c6c69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d1c6c69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d1c6c69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7b35c4a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7b35c4a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7b35c4a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7b35c4a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7b35c4a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7b35c4a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7b35c4ac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7b35c4ac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7b35c4ac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7b35c4ac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b35c4ac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b35c4ac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744430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744430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22e1ede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22e1ede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0ebac11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a0ebac11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22e1ede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22e1ede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22e1ede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22e1ede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22e1ede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22e1ede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22e1ede8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22e1ede8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22e1ede8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22e1ede8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0ebac11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a0ebac11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a0ebac1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fa0ebac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a0ebac11d_0_1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a0ebac11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7b35c4ac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7b35c4ac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7b35c4ac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7b35c4ac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5" Type="http://schemas.openxmlformats.org/officeDocument/2006/relationships/image" Target="../media/image19.gif"/><Relationship Id="rId6" Type="http://schemas.openxmlformats.org/officeDocument/2006/relationships/image" Target="../media/image3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5" Type="http://schemas.openxmlformats.org/officeDocument/2006/relationships/image" Target="../media/image19.gif"/><Relationship Id="rId6" Type="http://schemas.openxmlformats.org/officeDocument/2006/relationships/image" Target="../media/image3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5" Type="http://schemas.openxmlformats.org/officeDocument/2006/relationships/image" Target="../media/image19.gif"/><Relationship Id="rId6" Type="http://schemas.openxmlformats.org/officeDocument/2006/relationships/image" Target="../media/image3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5" Type="http://schemas.openxmlformats.org/officeDocument/2006/relationships/image" Target="../media/image19.gif"/><Relationship Id="rId6" Type="http://schemas.openxmlformats.org/officeDocument/2006/relationships/image" Target="../media/image3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gif"/><Relationship Id="rId11" Type="http://schemas.openxmlformats.org/officeDocument/2006/relationships/image" Target="../media/image41.gif"/><Relationship Id="rId10" Type="http://schemas.openxmlformats.org/officeDocument/2006/relationships/image" Target="../media/image34.gif"/><Relationship Id="rId21" Type="http://schemas.openxmlformats.org/officeDocument/2006/relationships/image" Target="../media/image39.png"/><Relationship Id="rId13" Type="http://schemas.openxmlformats.org/officeDocument/2006/relationships/image" Target="../media/image35.gif"/><Relationship Id="rId12" Type="http://schemas.openxmlformats.org/officeDocument/2006/relationships/image" Target="../media/image4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15" Type="http://schemas.openxmlformats.org/officeDocument/2006/relationships/image" Target="../media/image46.gif"/><Relationship Id="rId14" Type="http://schemas.openxmlformats.org/officeDocument/2006/relationships/image" Target="../media/image37.gif"/><Relationship Id="rId17" Type="http://schemas.openxmlformats.org/officeDocument/2006/relationships/image" Target="../media/image36.gif"/><Relationship Id="rId16" Type="http://schemas.openxmlformats.org/officeDocument/2006/relationships/image" Target="../media/image48.gif"/><Relationship Id="rId5" Type="http://schemas.openxmlformats.org/officeDocument/2006/relationships/image" Target="../media/image19.gif"/><Relationship Id="rId19" Type="http://schemas.openxmlformats.org/officeDocument/2006/relationships/image" Target="../media/image43.gif"/><Relationship Id="rId6" Type="http://schemas.openxmlformats.org/officeDocument/2006/relationships/image" Target="../media/image31.gif"/><Relationship Id="rId18" Type="http://schemas.openxmlformats.org/officeDocument/2006/relationships/image" Target="../media/image40.png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9.gif"/><Relationship Id="rId9" Type="http://schemas.openxmlformats.org/officeDocument/2006/relationships/image" Target="../media/image33.gif"/><Relationship Id="rId5" Type="http://schemas.openxmlformats.org/officeDocument/2006/relationships/image" Target="../media/image19.gif"/><Relationship Id="rId6" Type="http://schemas.openxmlformats.org/officeDocument/2006/relationships/image" Target="../media/image31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9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image" Target="../media/image69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66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9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69.png"/><Relationship Id="rId8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нейронные сети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Юрий Яровиков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48" y="1008400"/>
            <a:ext cx="2447850" cy="16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4" y="3066996"/>
            <a:ext cx="2394949" cy="16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9" y="3066997"/>
            <a:ext cx="2447851" cy="168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800" y="1008409"/>
            <a:ext cx="2447850" cy="16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75" y="2683975"/>
            <a:ext cx="1106800" cy="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548" y="2640150"/>
            <a:ext cx="141837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549" y="4751633"/>
            <a:ext cx="1418375" cy="2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8276" y="4674011"/>
            <a:ext cx="1295975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50" y="3339659"/>
            <a:ext cx="2567750" cy="164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изобразить логистическую регрессию?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180112"/>
            <a:ext cx="3062375" cy="20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85" y="3452925"/>
            <a:ext cx="2477900" cy="43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8"/>
          <p:cNvGrpSpPr/>
          <p:nvPr/>
        </p:nvGrpSpPr>
        <p:grpSpPr>
          <a:xfrm>
            <a:off x="4230454" y="1211211"/>
            <a:ext cx="4365326" cy="2126925"/>
            <a:chOff x="2817099" y="3125148"/>
            <a:chExt cx="4365326" cy="2126925"/>
          </a:xfrm>
        </p:grpSpPr>
        <p:pic>
          <p:nvPicPr>
            <p:cNvPr id="222" name="Google Shape;22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8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8"/>
          <p:cNvGrpSpPr/>
          <p:nvPr/>
        </p:nvGrpSpPr>
        <p:grpSpPr>
          <a:xfrm>
            <a:off x="5912475" y="1857300"/>
            <a:ext cx="2919902" cy="525467"/>
            <a:chOff x="4159875" y="2314500"/>
            <a:chExt cx="2919902" cy="525467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5791577" y="2314500"/>
              <a:ext cx="1288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333333"/>
                  </a:solidFill>
                  <a:highlight>
                    <a:srgbClr val="FFFFFF"/>
                  </a:highlight>
                </a:rPr>
                <a:t>σ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333333"/>
                  </a:solidFill>
                  <a:highlight>
                    <a:srgbClr val="FFFFFF"/>
                  </a:highlight>
                </a:rPr>
                <a:t>σ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Задача: распознавание рукописных</a:t>
            </a:r>
            <a:r>
              <a:rPr lang="ru"/>
              <a:t> цифр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037625"/>
            <a:ext cx="85206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21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11713" y="1348717"/>
            <a:ext cx="85206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0"/>
          <p:cNvGrpSpPr/>
          <p:nvPr/>
        </p:nvGrpSpPr>
        <p:grpSpPr>
          <a:xfrm>
            <a:off x="2535986" y="698460"/>
            <a:ext cx="4072046" cy="2187305"/>
            <a:chOff x="1370502" y="902900"/>
            <a:chExt cx="5994473" cy="3488525"/>
          </a:xfrm>
        </p:grpSpPr>
        <p:pic>
          <p:nvPicPr>
            <p:cNvPr id="243" name="Google Shape;243;p30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45" name="Google Shape;2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46" name="Google Shape;24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47" name="Google Shape;24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48" name="Google Shape;24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49" name="Google Shape;249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50" name="Google Shape;250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51" name="Google Shape;251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/>
          <p:nvPr/>
        </p:nvSpPr>
        <p:spPr>
          <a:xfrm rot="-2700000">
            <a:off x="2335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 rot="-8100627">
            <a:off x="5388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294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332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</a:t>
            </a: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1"/>
          <p:cNvGrpSpPr/>
          <p:nvPr/>
        </p:nvGrpSpPr>
        <p:grpSpPr>
          <a:xfrm>
            <a:off x="2535986" y="698460"/>
            <a:ext cx="4072046" cy="2187305"/>
            <a:chOff x="1370502" y="902900"/>
            <a:chExt cx="5994473" cy="3488525"/>
          </a:xfrm>
        </p:grpSpPr>
        <p:pic>
          <p:nvPicPr>
            <p:cNvPr id="261" name="Google Shape;261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3" name="Google Shape;2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4" name="Google Shape;26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5" name="Google Shape;26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6" name="Google Shape;26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7" name="Google Shape;267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8" name="Google Shape;268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9" name="Google Shape;269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1"/>
          <p:cNvSpPr/>
          <p:nvPr/>
        </p:nvSpPr>
        <p:spPr>
          <a:xfrm rot="-2700000">
            <a:off x="2335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 rot="-8100627">
            <a:off x="5388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1294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332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1658700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4800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288" name="Google Shape;288;p3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90" name="Google Shape;29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91" name="Google Shape;29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92" name="Google Shape;29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93" name="Google Shape;29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94" name="Google Shape;29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95" name="Google Shape;295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96" name="Google Shape;296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История развития нейронных сетей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 одного нейрона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Полносвязная нейронная 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полносвязной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Фреймворки для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1370502" y="902900"/>
            <a:ext cx="5994473" cy="3493675"/>
            <a:chOff x="1370502" y="902900"/>
            <a:chExt cx="5994473" cy="3493675"/>
          </a:xfrm>
        </p:grpSpPr>
        <p:grpSp>
          <p:nvGrpSpPr>
            <p:cNvPr id="303" name="Google Shape;303;p34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304" name="Google Shape;304;p34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34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6" name="Google Shape;306;p34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7" name="Google Shape;307;p34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8" name="Google Shape;308;p34"/>
              <p:cNvCxnSpPr>
                <a:endCxn id="307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34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34"/>
              <p:cNvCxnSpPr>
                <a:endCxn id="307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34"/>
              <p:cNvCxnSpPr>
                <a:endCxn id="307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34"/>
              <p:cNvCxnSpPr>
                <a:endCxn id="307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34"/>
              <p:cNvCxnSpPr>
                <a:endCxn id="307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34"/>
              <p:cNvCxnSpPr>
                <a:endCxn id="307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34"/>
              <p:cNvCxnSpPr>
                <a:endCxn id="307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34"/>
              <p:cNvCxnSpPr>
                <a:endCxn id="307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34"/>
              <p:cNvCxnSpPr>
                <a:endCxn id="307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34"/>
              <p:cNvCxnSpPr>
                <a:endCxn id="307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34"/>
              <p:cNvCxnSpPr>
                <a:endCxn id="307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34"/>
              <p:cNvCxnSpPr>
                <a:endCxn id="307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34"/>
              <p:cNvCxnSpPr>
                <a:endCxn id="307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2" name="Google Shape;322;p34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323" name="Google Shape;323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324" name="Google Shape;324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325" name="Google Shape;325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326" name="Google Shape;326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327" name="Google Shape;327;p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28" name="Google Shape;328;p3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29" name="Google Shape;329;p3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0" name="Google Shape;33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67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/>
        </p:nvSpPr>
        <p:spPr>
          <a:xfrm>
            <a:off x="6311125" y="3795175"/>
            <a:ext cx="2630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9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9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9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9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9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9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9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9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9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 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5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337" name="Google Shape;337;p35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8" name="Google Shape;338;p35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339" name="Google Shape;339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340" name="Google Shape;340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341" name="Google Shape;341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342" name="Google Shape;342;p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343" name="Google Shape;343;p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44" name="Google Shape;344;p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45" name="Google Shape;345;p3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6" name="Google Shape;346;p35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347" name="Google Shape;34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348" name="Google Shape;34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349" name="Google Shape;34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350" name="Google Shape;35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351" name="Google Shape;351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352" name="Google Shape;352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353" name="Google Shape;353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5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355" name="Google Shape;355;p35"/>
            <p:cNvCxnSpPr>
              <a:stCxn id="356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6" name="Google Shape;356;p35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357" name="Google Shape;35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18">
            <a:alphaModFix/>
          </a:blip>
          <a:srcRect b="0" l="0" r="40775" t="0"/>
          <a:stretch/>
        </p:blipFill>
        <p:spPr>
          <a:xfrm>
            <a:off x="4334065" y="1599390"/>
            <a:ext cx="2164586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18">
            <a:alphaModFix/>
          </a:blip>
          <a:srcRect b="40350" l="59399" r="0" t="35339"/>
          <a:stretch/>
        </p:blipFill>
        <p:spPr>
          <a:xfrm>
            <a:off x="6598338" y="20866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60" name="Google Shape;360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95850" y="38579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61" name="Google Shape;361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92880" y="3805093"/>
            <a:ext cx="932962" cy="97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330804" y="3710104"/>
            <a:ext cx="953672" cy="119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pic>
        <p:nvPicPr>
          <p:cNvPr id="368" name="Google Shape;368;p36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19219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6"/>
          <p:cNvGrpSpPr/>
          <p:nvPr/>
        </p:nvGrpSpPr>
        <p:grpSpPr>
          <a:xfrm>
            <a:off x="3188538" y="1841625"/>
            <a:ext cx="2138500" cy="572700"/>
            <a:chOff x="5056200" y="2285400"/>
            <a:chExt cx="2138500" cy="572700"/>
          </a:xfrm>
        </p:grpSpPr>
        <p:sp>
          <p:nvSpPr>
            <p:cNvPr id="370" name="Google Shape;370;p3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371" name="Google Shape;371;p3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372" name="Google Shape;372;p3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/>
              <a:t>, </a:t>
            </a:r>
            <a:r>
              <a:rPr i="1" lang="ru"/>
              <a:t>b</a:t>
            </a:r>
            <a:r>
              <a:rPr baseline="-25000" i="1" lang="ru"/>
              <a:t>1</a:t>
            </a:r>
            <a:r>
              <a:rPr i="1" lang="ru"/>
              <a:t>, b</a:t>
            </a:r>
            <a:r>
              <a:rPr baseline="-25000" i="1" lang="ru"/>
              <a:t>2</a:t>
            </a:r>
            <a:r>
              <a:rPr i="1" lang="ru"/>
              <a:t>, b</a:t>
            </a:r>
            <a:r>
              <a:rPr baseline="-25000" i="1" lang="ru"/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311700" y="580425"/>
            <a:ext cx="85206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79" name="Google Shape;379;p37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189152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301551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301551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301551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4430125" y="4110813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500" y="4517850"/>
            <a:ext cx="6448425" cy="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301551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Последний слой в задаче классификации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50" y="1219503"/>
            <a:ext cx="5747725" cy="3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4">
            <a:alphaModFix/>
          </a:blip>
          <a:srcRect b="0" l="0" r="6672" t="0"/>
          <a:stretch/>
        </p:blipFill>
        <p:spPr>
          <a:xfrm>
            <a:off x="1024075" y="2837325"/>
            <a:ext cx="2453425" cy="34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2"/>
          <p:cNvGrpSpPr/>
          <p:nvPr/>
        </p:nvGrpSpPr>
        <p:grpSpPr>
          <a:xfrm>
            <a:off x="4004673" y="2474632"/>
            <a:ext cx="4012763" cy="2567201"/>
            <a:chOff x="3866325" y="2285400"/>
            <a:chExt cx="4339999" cy="2821100"/>
          </a:xfrm>
        </p:grpSpPr>
        <p:grpSp>
          <p:nvGrpSpPr>
            <p:cNvPr id="426" name="Google Shape;426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27" name="Google Shape;427;p42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8" name="Google Shape;428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9" name="Google Shape;429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30" name="Google Shape;430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31" name="Google Shape;431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3"/>
          <p:cNvGrpSpPr/>
          <p:nvPr/>
        </p:nvGrpSpPr>
        <p:grpSpPr>
          <a:xfrm>
            <a:off x="2535986" y="698460"/>
            <a:ext cx="4072046" cy="2187305"/>
            <a:chOff x="1370502" y="902900"/>
            <a:chExt cx="5994473" cy="3488525"/>
          </a:xfrm>
        </p:grpSpPr>
        <p:pic>
          <p:nvPicPr>
            <p:cNvPr id="437" name="Google Shape;43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39" name="Google Shape;43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40" name="Google Shape;44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41" name="Google Shape;44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42" name="Google Shape;44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43" name="Google Shape;44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44" name="Google Shape;44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45" name="Google Shape;44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43"/>
          <p:cNvSpPr/>
          <p:nvPr/>
        </p:nvSpPr>
        <p:spPr>
          <a:xfrm rot="-2700000">
            <a:off x="2335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 rot="-8100627">
            <a:off x="5388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/>
        </p:nvSpPr>
        <p:spPr>
          <a:xfrm>
            <a:off x="1294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5332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5695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нейронных сетей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471500" y="110220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1943. Маккалох, Питс. Модель искусственного нейрона</a:t>
            </a:r>
            <a:endParaRPr sz="1200"/>
          </a:p>
        </p:txBody>
      </p:sp>
      <p:sp>
        <p:nvSpPr>
          <p:cNvPr id="79" name="Google Shape;79;p17"/>
          <p:cNvSpPr/>
          <p:nvPr/>
        </p:nvSpPr>
        <p:spPr>
          <a:xfrm>
            <a:off x="3400350" y="110220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1957. Персептрон Розенблатта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1960. Теорема Новикова</a:t>
            </a:r>
            <a:endParaRPr sz="1200"/>
          </a:p>
        </p:txBody>
      </p:sp>
      <p:sp>
        <p:nvSpPr>
          <p:cNvPr id="80" name="Google Shape;80;p17"/>
          <p:cNvSpPr/>
          <p:nvPr/>
        </p:nvSpPr>
        <p:spPr>
          <a:xfrm>
            <a:off x="5670700" y="110220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1986. Руммельхарт, Хинтон, Уильямс.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Алгоритм Back propagation</a:t>
            </a:r>
            <a:endParaRPr sz="1200"/>
          </a:p>
        </p:txBody>
      </p:sp>
      <p:sp>
        <p:nvSpPr>
          <p:cNvPr id="81" name="Google Shape;81;p17"/>
          <p:cNvSpPr/>
          <p:nvPr/>
        </p:nvSpPr>
        <p:spPr>
          <a:xfrm>
            <a:off x="471500" y="213795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1982, Хопфилд.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1997, Хохрейтер, Шмидхубер.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Рекуррентные нейронные сети</a:t>
            </a:r>
            <a:endParaRPr sz="1200"/>
          </a:p>
        </p:txBody>
      </p:sp>
      <p:sp>
        <p:nvSpPr>
          <p:cNvPr id="82" name="Google Shape;82;p17"/>
          <p:cNvSpPr/>
          <p:nvPr/>
        </p:nvSpPr>
        <p:spPr>
          <a:xfrm>
            <a:off x="3400350" y="21379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1998. Лекун. Свёрточные нейронные сети</a:t>
            </a:r>
            <a:endParaRPr sz="1200"/>
          </a:p>
        </p:txBody>
      </p:sp>
      <p:sp>
        <p:nvSpPr>
          <p:cNvPr id="83" name="Google Shape;83;p17"/>
          <p:cNvSpPr/>
          <p:nvPr/>
        </p:nvSpPr>
        <p:spPr>
          <a:xfrm>
            <a:off x="5670700" y="213795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~2012 Революция глубокого обучения</a:t>
            </a:r>
            <a:endParaRPr sz="1200"/>
          </a:p>
        </p:txBody>
      </p:sp>
      <p:sp>
        <p:nvSpPr>
          <p:cNvPr id="84" name="Google Shape;84;p17"/>
          <p:cNvSpPr/>
          <p:nvPr/>
        </p:nvSpPr>
        <p:spPr>
          <a:xfrm>
            <a:off x="3400350" y="35410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перцептрона</a:t>
            </a:r>
            <a:endParaRPr/>
          </a:p>
        </p:txBody>
      </p:sp>
      <p:sp>
        <p:nvSpPr>
          <p:cNvPr id="456" name="Google Shape;456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2050338" y="2133076"/>
            <a:ext cx="2453425" cy="34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44"/>
          <p:cNvGrpSpPr/>
          <p:nvPr/>
        </p:nvGrpSpPr>
        <p:grpSpPr>
          <a:xfrm>
            <a:off x="5095992" y="2574371"/>
            <a:ext cx="3736305" cy="2452947"/>
            <a:chOff x="3866325" y="2285400"/>
            <a:chExt cx="4339999" cy="2821100"/>
          </a:xfrm>
        </p:grpSpPr>
        <p:grpSp>
          <p:nvGrpSpPr>
            <p:cNvPr id="459" name="Google Shape;459;p44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60" name="Google Shape;460;p44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Google Shape;461;p44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44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63" name="Google Shape;463;p44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64" name="Google Shape;464;p44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перцептрона</a:t>
            </a:r>
            <a:endParaRPr/>
          </a:p>
        </p:txBody>
      </p:sp>
      <p:sp>
        <p:nvSpPr>
          <p:cNvPr id="470" name="Google Shape;470;p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, </a:t>
            </a:r>
            <a:r>
              <a:rPr i="1" lang="ru"/>
              <a:t>b</a:t>
            </a:r>
            <a:r>
              <a:rPr baseline="-25000" i="1" lang="ru"/>
              <a:t>1</a:t>
            </a:r>
            <a:r>
              <a:rPr i="1" lang="ru"/>
              <a:t>, b</a:t>
            </a:r>
            <a:r>
              <a:rPr baseline="-25000" i="1" lang="ru"/>
              <a:t>2</a:t>
            </a:r>
            <a:r>
              <a:rPr i="1" lang="ru"/>
              <a:t>, b</a:t>
            </a:r>
            <a:r>
              <a:rPr baseline="-25000" i="1" lang="ru"/>
              <a:t>3</a:t>
            </a:r>
            <a:r>
              <a:rPr lang="ru"/>
              <a:t> </a:t>
            </a:r>
            <a:r>
              <a:rPr lang="ru"/>
              <a:t>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численной </a:t>
            </a:r>
            <a:br>
              <a:rPr lang="ru"/>
            </a:br>
            <a:r>
              <a:rPr lang="ru"/>
              <a:t>оптимизации</a:t>
            </a:r>
            <a:endParaRPr/>
          </a:p>
        </p:txBody>
      </p:sp>
      <p:grpSp>
        <p:nvGrpSpPr>
          <p:cNvPr id="471" name="Google Shape;471;p45"/>
          <p:cNvGrpSpPr/>
          <p:nvPr/>
        </p:nvGrpSpPr>
        <p:grpSpPr>
          <a:xfrm>
            <a:off x="5095992" y="2574371"/>
            <a:ext cx="3736305" cy="2452947"/>
            <a:chOff x="3866325" y="2285400"/>
            <a:chExt cx="4339999" cy="2821100"/>
          </a:xfrm>
        </p:grpSpPr>
        <p:grpSp>
          <p:nvGrpSpPr>
            <p:cNvPr id="472" name="Google Shape;472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73" name="Google Shape;473;p45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" name="Google Shape;474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76" name="Google Shape;476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77" name="Google Shape;477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483" name="Google Shape;483;p46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492" name="Google Shape;492;p47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</p:txBody>
      </p:sp>
      <p:pic>
        <p:nvPicPr>
          <p:cNvPr id="493" name="Google Shape;4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504" name="Google Shape;504;p48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05" name="Google Shape;5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518" name="Google Shape;518;p49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19" name="Google Shape;5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1063" y="4114071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 общем случае</a:t>
            </a:r>
            <a:endParaRPr/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Можно оптимизировать и другие функции потерь. Например, Mean Squared Error в случае задачи регрессии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градиентный спуск</a:t>
            </a:r>
            <a:endParaRPr/>
          </a:p>
        </p:txBody>
      </p:sp>
      <p:sp>
        <p:nvSpPr>
          <p:cNvPr id="537" name="Google Shape;537;p51"/>
          <p:cNvSpPr txBox="1"/>
          <p:nvPr>
            <p:ph idx="1" type="body"/>
          </p:nvPr>
        </p:nvSpPr>
        <p:spPr>
          <a:xfrm>
            <a:off x="311700" y="1037625"/>
            <a:ext cx="85206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пример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38" name="Google Shape;538;p51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24" y="236070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вычислить градиент функции потерь?</a:t>
            </a:r>
            <a:endParaRPr/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100" y="1018875"/>
            <a:ext cx="3935800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примеров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2006 год: появление проекта Asirra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25" y="1182272"/>
            <a:ext cx="4572000" cy="13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550" y="2904225"/>
            <a:ext cx="2140598" cy="1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0" l="0" r="0" t="1322"/>
          <a:stretch/>
        </p:blipFill>
        <p:spPr>
          <a:xfrm>
            <a:off x="5273449" y="1349600"/>
            <a:ext cx="3575426" cy="2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738913" y="4510200"/>
            <a:ext cx="26445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Computer Vision: 60%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Автоэнкодер</a:t>
            </a:r>
            <a:endParaRPr/>
          </a:p>
        </p:txBody>
      </p:sp>
      <p:pic>
        <p:nvPicPr>
          <p:cNvPr id="555" name="Google Shape;5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500" y="1748400"/>
            <a:ext cx="5146700" cy="2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300" y="2456098"/>
            <a:ext cx="929874" cy="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825" y="2052673"/>
            <a:ext cx="929874" cy="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5"/>
          <p:cNvPicPr preferRelativeResize="0"/>
          <p:nvPr/>
        </p:nvPicPr>
        <p:blipFill rotWithShape="1">
          <a:blip r:embed="rId3">
            <a:alphaModFix/>
          </a:blip>
          <a:srcRect b="10865" l="46035" r="14714" t="0"/>
          <a:stretch/>
        </p:blipFill>
        <p:spPr>
          <a:xfrm>
            <a:off x="2850250" y="1154950"/>
            <a:ext cx="982473" cy="10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5"/>
          <p:cNvPicPr preferRelativeResize="0"/>
          <p:nvPr/>
        </p:nvPicPr>
        <p:blipFill rotWithShape="1">
          <a:blip r:embed="rId4">
            <a:alphaModFix/>
          </a:blip>
          <a:srcRect b="23451" l="26285" r="29297" t="4786"/>
          <a:stretch/>
        </p:blipFill>
        <p:spPr>
          <a:xfrm>
            <a:off x="2850250" y="2190247"/>
            <a:ext cx="982470" cy="101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 rotWithShape="1">
          <a:blip r:embed="rId5">
            <a:alphaModFix/>
          </a:blip>
          <a:srcRect b="4085" l="21998" r="19007" t="0"/>
          <a:stretch/>
        </p:blipFill>
        <p:spPr>
          <a:xfrm>
            <a:off x="2850250" y="3202610"/>
            <a:ext cx="982472" cy="9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5"/>
          <p:cNvPicPr preferRelativeResize="0"/>
          <p:nvPr/>
        </p:nvPicPr>
        <p:blipFill rotWithShape="1">
          <a:blip r:embed="rId6">
            <a:alphaModFix/>
          </a:blip>
          <a:srcRect b="32720" l="26048" r="26983" t="3903"/>
          <a:stretch/>
        </p:blipFill>
        <p:spPr>
          <a:xfrm>
            <a:off x="4869750" y="3202600"/>
            <a:ext cx="982475" cy="10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5"/>
          <p:cNvPicPr preferRelativeResize="0"/>
          <p:nvPr/>
        </p:nvPicPr>
        <p:blipFill rotWithShape="1">
          <a:blip r:embed="rId7">
            <a:alphaModFix/>
          </a:blip>
          <a:srcRect b="4698" l="24181" r="23791" t="0"/>
          <a:stretch/>
        </p:blipFill>
        <p:spPr>
          <a:xfrm>
            <a:off x="4869750" y="2190250"/>
            <a:ext cx="982474" cy="10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5"/>
          <p:cNvPicPr preferRelativeResize="0"/>
          <p:nvPr/>
        </p:nvPicPr>
        <p:blipFill rotWithShape="1">
          <a:blip r:embed="rId8">
            <a:alphaModFix/>
          </a:blip>
          <a:srcRect b="8332" l="26094" r="24974" t="0"/>
          <a:stretch/>
        </p:blipFill>
        <p:spPr>
          <a:xfrm>
            <a:off x="4869750" y="1154950"/>
            <a:ext cx="982476" cy="1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0249" y="4197743"/>
            <a:ext cx="982476" cy="62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9749" y="4237912"/>
            <a:ext cx="982475" cy="6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/>
          <p:nvPr/>
        </p:nvSpPr>
        <p:spPr>
          <a:xfrm>
            <a:off x="4056725" y="25883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5"/>
          <p:cNvSpPr/>
          <p:nvPr/>
        </p:nvSpPr>
        <p:spPr>
          <a:xfrm>
            <a:off x="6017650" y="24722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"/>
          <p:cNvSpPr/>
          <p:nvPr/>
        </p:nvSpPr>
        <p:spPr>
          <a:xfrm>
            <a:off x="6017650" y="275210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 txBox="1"/>
          <p:nvPr/>
        </p:nvSpPr>
        <p:spPr>
          <a:xfrm>
            <a:off x="6632075" y="2470225"/>
            <a:ext cx="1219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“улыбка”</a:t>
            </a:r>
            <a:endParaRPr/>
          </a:p>
        </p:txBody>
      </p:sp>
      <p:sp>
        <p:nvSpPr>
          <p:cNvPr id="574" name="Google Shape;57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Арифметика лиц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Арифметика лиц</a:t>
            </a:r>
            <a:endParaRPr/>
          </a:p>
        </p:txBody>
      </p:sp>
      <p:pic>
        <p:nvPicPr>
          <p:cNvPr id="580" name="Google Shape;580;p56"/>
          <p:cNvPicPr preferRelativeResize="0"/>
          <p:nvPr/>
        </p:nvPicPr>
        <p:blipFill rotWithShape="1">
          <a:blip r:embed="rId3">
            <a:alphaModFix/>
          </a:blip>
          <a:srcRect b="41266" l="17275" r="47527" t="0"/>
          <a:stretch/>
        </p:blipFill>
        <p:spPr>
          <a:xfrm>
            <a:off x="894925" y="2214338"/>
            <a:ext cx="1154176" cy="11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6"/>
          <p:cNvSpPr/>
          <p:nvPr/>
        </p:nvSpPr>
        <p:spPr>
          <a:xfrm rot="5400000">
            <a:off x="2206750" y="2752025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2206750" y="2752025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6"/>
          <p:cNvPicPr preferRelativeResize="0"/>
          <p:nvPr/>
        </p:nvPicPr>
        <p:blipFill rotWithShape="1">
          <a:blip r:embed="rId4">
            <a:alphaModFix/>
          </a:blip>
          <a:srcRect b="10865" l="46035" r="14714" t="0"/>
          <a:stretch/>
        </p:blipFill>
        <p:spPr>
          <a:xfrm>
            <a:off x="2850250" y="1154950"/>
            <a:ext cx="982473" cy="10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6"/>
          <p:cNvPicPr preferRelativeResize="0"/>
          <p:nvPr/>
        </p:nvPicPr>
        <p:blipFill rotWithShape="1">
          <a:blip r:embed="rId5">
            <a:alphaModFix/>
          </a:blip>
          <a:srcRect b="23451" l="26285" r="29297" t="4786"/>
          <a:stretch/>
        </p:blipFill>
        <p:spPr>
          <a:xfrm>
            <a:off x="2850250" y="2190247"/>
            <a:ext cx="982470" cy="101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 rotWithShape="1">
          <a:blip r:embed="rId6">
            <a:alphaModFix/>
          </a:blip>
          <a:srcRect b="4085" l="21998" r="19007" t="0"/>
          <a:stretch/>
        </p:blipFill>
        <p:spPr>
          <a:xfrm>
            <a:off x="2850250" y="3202610"/>
            <a:ext cx="982472" cy="9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6"/>
          <p:cNvPicPr preferRelativeResize="0"/>
          <p:nvPr/>
        </p:nvPicPr>
        <p:blipFill rotWithShape="1">
          <a:blip r:embed="rId7">
            <a:alphaModFix/>
          </a:blip>
          <a:srcRect b="32720" l="26048" r="26983" t="3903"/>
          <a:stretch/>
        </p:blipFill>
        <p:spPr>
          <a:xfrm>
            <a:off x="4869750" y="3202600"/>
            <a:ext cx="982475" cy="10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6"/>
          <p:cNvPicPr preferRelativeResize="0"/>
          <p:nvPr/>
        </p:nvPicPr>
        <p:blipFill rotWithShape="1">
          <a:blip r:embed="rId8">
            <a:alphaModFix/>
          </a:blip>
          <a:srcRect b="4698" l="24181" r="23791" t="0"/>
          <a:stretch/>
        </p:blipFill>
        <p:spPr>
          <a:xfrm>
            <a:off x="4869750" y="2190250"/>
            <a:ext cx="982474" cy="10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6"/>
          <p:cNvPicPr preferRelativeResize="0"/>
          <p:nvPr/>
        </p:nvPicPr>
        <p:blipFill rotWithShape="1">
          <a:blip r:embed="rId9">
            <a:alphaModFix/>
          </a:blip>
          <a:srcRect b="8332" l="26094" r="24974" t="0"/>
          <a:stretch/>
        </p:blipFill>
        <p:spPr>
          <a:xfrm>
            <a:off x="4869750" y="1154950"/>
            <a:ext cx="982476" cy="1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0249" y="4197743"/>
            <a:ext cx="982476" cy="62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9749" y="4237912"/>
            <a:ext cx="982475" cy="6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6"/>
          <p:cNvSpPr/>
          <p:nvPr/>
        </p:nvSpPr>
        <p:spPr>
          <a:xfrm>
            <a:off x="4056725" y="25883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6"/>
          <p:cNvSpPr/>
          <p:nvPr/>
        </p:nvSpPr>
        <p:spPr>
          <a:xfrm>
            <a:off x="6017650" y="24722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6"/>
          <p:cNvSpPr/>
          <p:nvPr/>
        </p:nvSpPr>
        <p:spPr>
          <a:xfrm>
            <a:off x="6017650" y="275210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Арифметика лиц</a:t>
            </a:r>
            <a:endParaRPr/>
          </a:p>
        </p:txBody>
      </p:sp>
      <p:pic>
        <p:nvPicPr>
          <p:cNvPr id="599" name="Google Shape;599;p57"/>
          <p:cNvPicPr preferRelativeResize="0"/>
          <p:nvPr/>
        </p:nvPicPr>
        <p:blipFill rotWithShape="1">
          <a:blip r:embed="rId3">
            <a:alphaModFix/>
          </a:blip>
          <a:srcRect b="41266" l="17275" r="47527" t="0"/>
          <a:stretch/>
        </p:blipFill>
        <p:spPr>
          <a:xfrm>
            <a:off x="894925" y="2214338"/>
            <a:ext cx="1154176" cy="11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7"/>
          <p:cNvPicPr preferRelativeResize="0"/>
          <p:nvPr/>
        </p:nvPicPr>
        <p:blipFill rotWithShape="1">
          <a:blip r:embed="rId4">
            <a:alphaModFix/>
          </a:blip>
          <a:srcRect b="8012" l="21039" r="22796" t="0"/>
          <a:stretch/>
        </p:blipFill>
        <p:spPr>
          <a:xfrm>
            <a:off x="6889250" y="2179943"/>
            <a:ext cx="1154173" cy="126025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7"/>
          <p:cNvSpPr/>
          <p:nvPr/>
        </p:nvSpPr>
        <p:spPr>
          <a:xfrm rot="5400000">
            <a:off x="2206750" y="2752025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7"/>
          <p:cNvSpPr/>
          <p:nvPr/>
        </p:nvSpPr>
        <p:spPr>
          <a:xfrm>
            <a:off x="2206750" y="2752025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7"/>
          <p:cNvPicPr preferRelativeResize="0"/>
          <p:nvPr/>
        </p:nvPicPr>
        <p:blipFill rotWithShape="1">
          <a:blip r:embed="rId5">
            <a:alphaModFix/>
          </a:blip>
          <a:srcRect b="10865" l="46035" r="14714" t="0"/>
          <a:stretch/>
        </p:blipFill>
        <p:spPr>
          <a:xfrm>
            <a:off x="2850250" y="1154950"/>
            <a:ext cx="982473" cy="10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7"/>
          <p:cNvPicPr preferRelativeResize="0"/>
          <p:nvPr/>
        </p:nvPicPr>
        <p:blipFill rotWithShape="1">
          <a:blip r:embed="rId6">
            <a:alphaModFix/>
          </a:blip>
          <a:srcRect b="23451" l="26285" r="29297" t="4786"/>
          <a:stretch/>
        </p:blipFill>
        <p:spPr>
          <a:xfrm>
            <a:off x="2850250" y="2190247"/>
            <a:ext cx="982470" cy="101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7"/>
          <p:cNvPicPr preferRelativeResize="0"/>
          <p:nvPr/>
        </p:nvPicPr>
        <p:blipFill rotWithShape="1">
          <a:blip r:embed="rId7">
            <a:alphaModFix/>
          </a:blip>
          <a:srcRect b="4085" l="21998" r="19007" t="0"/>
          <a:stretch/>
        </p:blipFill>
        <p:spPr>
          <a:xfrm>
            <a:off x="2850250" y="3202610"/>
            <a:ext cx="982472" cy="9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7"/>
          <p:cNvPicPr preferRelativeResize="0"/>
          <p:nvPr/>
        </p:nvPicPr>
        <p:blipFill rotWithShape="1">
          <a:blip r:embed="rId8">
            <a:alphaModFix/>
          </a:blip>
          <a:srcRect b="32720" l="26048" r="26983" t="3903"/>
          <a:stretch/>
        </p:blipFill>
        <p:spPr>
          <a:xfrm>
            <a:off x="4869750" y="3202600"/>
            <a:ext cx="982475" cy="10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7"/>
          <p:cNvPicPr preferRelativeResize="0"/>
          <p:nvPr/>
        </p:nvPicPr>
        <p:blipFill rotWithShape="1">
          <a:blip r:embed="rId9">
            <a:alphaModFix/>
          </a:blip>
          <a:srcRect b="4698" l="24181" r="23791" t="0"/>
          <a:stretch/>
        </p:blipFill>
        <p:spPr>
          <a:xfrm>
            <a:off x="4869750" y="2190250"/>
            <a:ext cx="982474" cy="10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7"/>
          <p:cNvPicPr preferRelativeResize="0"/>
          <p:nvPr/>
        </p:nvPicPr>
        <p:blipFill rotWithShape="1">
          <a:blip r:embed="rId10">
            <a:alphaModFix/>
          </a:blip>
          <a:srcRect b="8332" l="26094" r="24974" t="0"/>
          <a:stretch/>
        </p:blipFill>
        <p:spPr>
          <a:xfrm>
            <a:off x="4869750" y="1154950"/>
            <a:ext cx="982476" cy="1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249" y="4197743"/>
            <a:ext cx="982476" cy="62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69749" y="4237912"/>
            <a:ext cx="982475" cy="6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7"/>
          <p:cNvSpPr/>
          <p:nvPr/>
        </p:nvSpPr>
        <p:spPr>
          <a:xfrm>
            <a:off x="4056725" y="25883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7"/>
          <p:cNvSpPr/>
          <p:nvPr/>
        </p:nvSpPr>
        <p:spPr>
          <a:xfrm>
            <a:off x="6017650" y="247225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7"/>
          <p:cNvSpPr/>
          <p:nvPr/>
        </p:nvSpPr>
        <p:spPr>
          <a:xfrm>
            <a:off x="6017650" y="2752100"/>
            <a:ext cx="576600" cy="11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DeepFake</a:t>
            </a:r>
            <a:endParaRPr/>
          </a:p>
        </p:txBody>
      </p:sp>
      <p:pic>
        <p:nvPicPr>
          <p:cNvPr id="619" name="Google Shape;6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38" y="949975"/>
            <a:ext cx="5925728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2014 год: соревнование Dogs VS Cats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24885" l="0" r="0" t="0"/>
          <a:stretch/>
        </p:blipFill>
        <p:spPr>
          <a:xfrm>
            <a:off x="1572025" y="1135975"/>
            <a:ext cx="5999926" cy="38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47650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ImageNet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1058203"/>
            <a:ext cx="85206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ru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ImageNet — база данных из 14 миллионов изображений, размеченных на 20 тысяч классов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50" y="2355450"/>
            <a:ext cx="5648325" cy="223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47650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Краткая история развития CNN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25" y="1498312"/>
            <a:ext cx="4399500" cy="1652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65000" y="3277800"/>
            <a:ext cx="82140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1998 год — Ян ЛеКун создал первую CNN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2012 год — свёрточная нейронная сеть AlexNet победила в конкурсе ImageNet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2015 год — свёрточная нейронная сеть ResNet обогнала обученного человека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2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121" name="Google Shape;121;p22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" name="Google Shape;122;p22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" name="Google Shape;123;p22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24" name="Google Shape;124;p22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25" name="Google Shape;125;p22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26" name="Google Shape;126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7" name="Google Shape;127;p22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128" name="Google Shape;128;p22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" name="Google Shape;129;p22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" name="Google Shape;130;p22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31" name="Google Shape;131;p22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32" name="Google Shape;132;p22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33" name="Google Shape;1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4" name="Google Shape;134;p22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35" name="Google Shape;13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2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143" name="Google Shape;14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3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3"/>
          <p:cNvGrpSpPr/>
          <p:nvPr/>
        </p:nvGrpSpPr>
        <p:grpSpPr>
          <a:xfrm>
            <a:off x="4780950" y="1196575"/>
            <a:ext cx="3621000" cy="1227550"/>
            <a:chOff x="4780950" y="1196575"/>
            <a:chExt cx="3621000" cy="1227550"/>
          </a:xfrm>
        </p:grpSpPr>
        <p:cxnSp>
          <p:nvCxnSpPr>
            <p:cNvPr id="147" name="Google Shape;147;p23"/>
            <p:cNvCxnSpPr/>
            <p:nvPr/>
          </p:nvCxnSpPr>
          <p:spPr>
            <a:xfrm flipH="1">
              <a:off x="4780950" y="1536425"/>
              <a:ext cx="1752600" cy="8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" name="Google Shape;148;p23"/>
            <p:cNvSpPr txBox="1"/>
            <p:nvPr/>
          </p:nvSpPr>
          <p:spPr>
            <a:xfrm>
              <a:off x="6582150" y="119657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149" name="Google Shape;149;p23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150" name="Google Shape;150;p23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1" name="Google Shape;151;p23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152" name="Google Shape;152;p23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153" name="Google Shape;153;p23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" name="Google Shape;154;p23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" name="Google Shape;155;p23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6" name="Google Shape;156;p23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7" name="Google Shape;157;p23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8" name="Google Shape;158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9" name="Google Shape;159;p23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160" name="Google Shape;160;p23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1" name="Google Shape;161;p23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2" name="Google Shape;162;p23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63" name="Google Shape;163;p23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64" name="Google Shape;164;p23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65" name="Google Shape;165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" name="Google Shape;166;p23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67" name="Google Shape;167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3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